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302" r:id="rId3"/>
    <p:sldId id="264" r:id="rId4"/>
    <p:sldId id="301" r:id="rId5"/>
    <p:sldId id="304" r:id="rId6"/>
    <p:sldId id="300" r:id="rId7"/>
    <p:sldId id="314" r:id="rId8"/>
    <p:sldId id="266" r:id="rId9"/>
    <p:sldId id="267" r:id="rId10"/>
    <p:sldId id="277" r:id="rId11"/>
    <p:sldId id="307" r:id="rId12"/>
    <p:sldId id="309" r:id="rId13"/>
    <p:sldId id="308" r:id="rId14"/>
    <p:sldId id="310" r:id="rId15"/>
    <p:sldId id="283" r:id="rId16"/>
    <p:sldId id="313" r:id="rId17"/>
    <p:sldId id="284" r:id="rId18"/>
    <p:sldId id="285" r:id="rId19"/>
    <p:sldId id="286" r:id="rId20"/>
    <p:sldId id="287" r:id="rId21"/>
    <p:sldId id="282" r:id="rId22"/>
    <p:sldId id="274" r:id="rId23"/>
    <p:sldId id="281" r:id="rId24"/>
    <p:sldId id="276" r:id="rId25"/>
    <p:sldId id="275" r:id="rId26"/>
    <p:sldId id="288" r:id="rId27"/>
    <p:sldId id="289" r:id="rId28"/>
    <p:sldId id="303" r:id="rId29"/>
    <p:sldId id="290" r:id="rId3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FF134-1FD7-40C4-839B-A9E1CA611C04}" type="datetimeFigureOut">
              <a:rPr lang="fr-FR" smtClean="0"/>
              <a:t>21/11/2021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C1A7C-6BA9-4BF0-92BF-C4B784065F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7807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FF134-1FD7-40C4-839B-A9E1CA611C04}" type="datetimeFigureOut">
              <a:rPr lang="fr-FR" smtClean="0"/>
              <a:t>21/11/2021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C1A7C-6BA9-4BF0-92BF-C4B784065F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3590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FF134-1FD7-40C4-839B-A9E1CA611C04}" type="datetimeFigureOut">
              <a:rPr lang="fr-FR" smtClean="0"/>
              <a:t>21/11/2021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C1A7C-6BA9-4BF0-92BF-C4B784065F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6954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FF134-1FD7-40C4-839B-A9E1CA611C04}" type="datetimeFigureOut">
              <a:rPr lang="fr-FR" smtClean="0"/>
              <a:t>21/11/2021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C1A7C-6BA9-4BF0-92BF-C4B784065F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3996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FF134-1FD7-40C4-839B-A9E1CA611C04}" type="datetimeFigureOut">
              <a:rPr lang="fr-FR" smtClean="0"/>
              <a:t>21/11/2021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C1A7C-6BA9-4BF0-92BF-C4B784065F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2397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FF134-1FD7-40C4-839B-A9E1CA611C04}" type="datetimeFigureOut">
              <a:rPr lang="fr-FR" smtClean="0"/>
              <a:t>21/11/2021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C1A7C-6BA9-4BF0-92BF-C4B784065F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8225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FF134-1FD7-40C4-839B-A9E1CA611C04}" type="datetimeFigureOut">
              <a:rPr lang="fr-FR" smtClean="0"/>
              <a:t>21/11/2021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C1A7C-6BA9-4BF0-92BF-C4B784065F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2278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FF134-1FD7-40C4-839B-A9E1CA611C04}" type="datetimeFigureOut">
              <a:rPr lang="fr-FR" smtClean="0"/>
              <a:t>21/11/2021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C1A7C-6BA9-4BF0-92BF-C4B784065F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217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FF134-1FD7-40C4-839B-A9E1CA611C04}" type="datetimeFigureOut">
              <a:rPr lang="fr-FR" smtClean="0"/>
              <a:t>21/11/2021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C1A7C-6BA9-4BF0-92BF-C4B784065F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5109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FF134-1FD7-40C4-839B-A9E1CA611C04}" type="datetimeFigureOut">
              <a:rPr lang="fr-FR" smtClean="0"/>
              <a:t>21/11/2021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C1A7C-6BA9-4BF0-92BF-C4B784065F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8074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FF134-1FD7-40C4-839B-A9E1CA611C04}" type="datetimeFigureOut">
              <a:rPr lang="fr-FR" smtClean="0"/>
              <a:t>21/11/2021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C1A7C-6BA9-4BF0-92BF-C4B784065F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3825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1FF134-1FD7-40C4-839B-A9E1CA611C04}" type="datetimeFigureOut">
              <a:rPr lang="fr-FR" smtClean="0"/>
              <a:t>21/11/2021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AC1A7C-6BA9-4BF0-92BF-C4B784065F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8351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PRESENTATION DU MODELE EN BARRES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fr-FR" dirty="0"/>
              <a:t>Supports pour le travail en constellations</a:t>
            </a:r>
          </a:p>
          <a:p>
            <a:pPr marL="0" indent="0" algn="ctr">
              <a:buNone/>
            </a:pPr>
            <a:r>
              <a:rPr lang="fr-FR" dirty="0"/>
              <a:t>2021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567348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2"/>
          <a:stretch>
            <a:fillRect/>
          </a:stretch>
        </p:blipFill>
        <p:spPr>
          <a:xfrm>
            <a:off x="1493949" y="553792"/>
            <a:ext cx="8242479" cy="534473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9781" y="3354679"/>
            <a:ext cx="2047875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9931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2"/>
          <a:stretch>
            <a:fillRect/>
          </a:stretch>
        </p:blipFill>
        <p:spPr>
          <a:xfrm>
            <a:off x="1339403" y="180305"/>
            <a:ext cx="9337183" cy="638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9565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2"/>
          <a:stretch>
            <a:fillRect/>
          </a:stretch>
        </p:blipFill>
        <p:spPr>
          <a:xfrm>
            <a:off x="1760327" y="974026"/>
            <a:ext cx="9135200" cy="2000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5797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2"/>
          <a:stretch>
            <a:fillRect/>
          </a:stretch>
        </p:blipFill>
        <p:spPr>
          <a:xfrm>
            <a:off x="1313645" y="2498501"/>
            <a:ext cx="7662715" cy="2601533"/>
          </a:xfrm>
          <a:prstGeom prst="rect">
            <a:avLst/>
          </a:prstGeom>
        </p:spPr>
      </p:pic>
      <p:pic>
        <p:nvPicPr>
          <p:cNvPr id="3" name="Image 2"/>
          <p:cNvPicPr/>
          <p:nvPr/>
        </p:nvPicPr>
        <p:blipFill>
          <a:blip r:embed="rId3"/>
          <a:stretch>
            <a:fillRect/>
          </a:stretch>
        </p:blipFill>
        <p:spPr>
          <a:xfrm>
            <a:off x="1313645" y="819481"/>
            <a:ext cx="6696800" cy="1679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304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8654603" y="5589431"/>
            <a:ext cx="2073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RETOUR </a:t>
            </a:r>
            <a:r>
              <a:rPr lang="fr-FR" dirty="0">
                <a:hlinkClick r:id="rId2" action="ppaction://hlinksldjump"/>
              </a:rPr>
              <a:t>SOMMAIRE</a:t>
            </a:r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E0B698D-B9F5-472C-97A2-F94B8FE43A1D}"/>
              </a:ext>
            </a:extLst>
          </p:cNvPr>
          <p:cNvSpPr txBox="1"/>
          <p:nvPr/>
        </p:nvSpPr>
        <p:spPr>
          <a:xfrm>
            <a:off x="1876301" y="1187532"/>
            <a:ext cx="77902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Outiller les élèves de classe en classe, d’année en année permettrait d’appréhender plus aisément des notions de plus en plus abstraites :</a:t>
            </a:r>
          </a:p>
          <a:p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/>
              <a:t>Ex : différence entre la division partition et la division quotition</a:t>
            </a:r>
          </a:p>
          <a:p>
            <a:pPr marL="285750" indent="-285750">
              <a:buFontTx/>
              <a:buChar char="-"/>
            </a:pPr>
            <a:r>
              <a:rPr lang="fr-FR" dirty="0"/>
              <a:t>Ex : appréhender l’algèbre (calcul avec des lettres)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651021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562896" y="1455313"/>
            <a:ext cx="6581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/>
              <a:t>ILLUSTRATIONS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403797" y="808982"/>
            <a:ext cx="9684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Voulez-vous tester ?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791467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2"/>
          <a:stretch>
            <a:fillRect/>
          </a:stretch>
        </p:blipFill>
        <p:spPr>
          <a:xfrm>
            <a:off x="1146219" y="0"/>
            <a:ext cx="7804383" cy="3202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8615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2"/>
          <a:stretch>
            <a:fillRect/>
          </a:stretch>
        </p:blipFill>
        <p:spPr>
          <a:xfrm>
            <a:off x="1146219" y="0"/>
            <a:ext cx="7804383" cy="3202041"/>
          </a:xfrm>
          <a:prstGeom prst="rect">
            <a:avLst/>
          </a:prstGeom>
        </p:spPr>
      </p:pic>
      <p:pic>
        <p:nvPicPr>
          <p:cNvPr id="3" name="Image 2"/>
          <p:cNvPicPr/>
          <p:nvPr/>
        </p:nvPicPr>
        <p:blipFill>
          <a:blip r:embed="rId3"/>
          <a:stretch>
            <a:fillRect/>
          </a:stretch>
        </p:blipFill>
        <p:spPr>
          <a:xfrm>
            <a:off x="2576672" y="3202040"/>
            <a:ext cx="7352939" cy="1988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1027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2"/>
          <a:stretch>
            <a:fillRect/>
          </a:stretch>
        </p:blipFill>
        <p:spPr>
          <a:xfrm>
            <a:off x="2117434" y="384219"/>
            <a:ext cx="7696267" cy="1457460"/>
          </a:xfrm>
          <a:prstGeom prst="rect">
            <a:avLst/>
          </a:prstGeom>
        </p:spPr>
      </p:pic>
      <p:pic>
        <p:nvPicPr>
          <p:cNvPr id="3" name="Image 2"/>
          <p:cNvPicPr/>
          <p:nvPr/>
        </p:nvPicPr>
        <p:blipFill>
          <a:blip r:embed="rId3"/>
          <a:stretch>
            <a:fillRect/>
          </a:stretch>
        </p:blipFill>
        <p:spPr>
          <a:xfrm>
            <a:off x="2117434" y="1841678"/>
            <a:ext cx="7915208" cy="2936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1727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2"/>
          <a:stretch>
            <a:fillRect/>
          </a:stretch>
        </p:blipFill>
        <p:spPr>
          <a:xfrm>
            <a:off x="1535067" y="341759"/>
            <a:ext cx="8639243" cy="2620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309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2"/>
          <a:stretch>
            <a:fillRect/>
          </a:stretch>
        </p:blipFill>
        <p:spPr>
          <a:xfrm>
            <a:off x="1687133" y="1056068"/>
            <a:ext cx="8422782" cy="5035639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901522" y="268070"/>
            <a:ext cx="9684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Ce que c’est ?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467296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2"/>
          <a:stretch>
            <a:fillRect/>
          </a:stretch>
        </p:blipFill>
        <p:spPr>
          <a:xfrm>
            <a:off x="1609859" y="463639"/>
            <a:ext cx="8680361" cy="4726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810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052" y="1215424"/>
            <a:ext cx="10639698" cy="963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8940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2"/>
          <a:stretch>
            <a:fillRect/>
          </a:stretch>
        </p:blipFill>
        <p:spPr>
          <a:xfrm>
            <a:off x="1107583" y="476518"/>
            <a:ext cx="9942490" cy="5898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2522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811" y="231820"/>
            <a:ext cx="11087739" cy="361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0325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584101" y="824248"/>
            <a:ext cx="89894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EX de problème plus complexe, presque atypique (mais renvoie au modèle additif).</a:t>
            </a:r>
          </a:p>
          <a:p>
            <a:endParaRPr lang="fr-FR" dirty="0"/>
          </a:p>
          <a:p>
            <a:r>
              <a:rPr lang="fr-FR" dirty="0"/>
              <a:t>Une jeune vache pèse 150 kg de plus qu’un chien. Une chèvre pèse 130 kg de moins qu’une vache. Ensemble, les animaux pèsent 410 kg. Combien pèse le chien ?</a:t>
            </a:r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1296" y="3794460"/>
            <a:ext cx="2146068" cy="169289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6021" y="3858578"/>
            <a:ext cx="2085975" cy="162877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9612" y="3818505"/>
            <a:ext cx="2384068" cy="1668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7400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2"/>
          <a:stretch>
            <a:fillRect/>
          </a:stretch>
        </p:blipFill>
        <p:spPr>
          <a:xfrm>
            <a:off x="1120462" y="669701"/>
            <a:ext cx="9414456" cy="5460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1222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2"/>
          <a:stretch>
            <a:fillRect/>
          </a:stretch>
        </p:blipFill>
        <p:spPr>
          <a:xfrm>
            <a:off x="1455313" y="399245"/>
            <a:ext cx="9195515" cy="5898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7457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584" y="157533"/>
            <a:ext cx="12359301" cy="212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967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2"/>
          <a:stretch>
            <a:fillRect/>
          </a:stretch>
        </p:blipFill>
        <p:spPr>
          <a:xfrm>
            <a:off x="1442435" y="785611"/>
            <a:ext cx="8306872" cy="5447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067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8654603" y="5589431"/>
            <a:ext cx="2073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RETOUR </a:t>
            </a:r>
            <a:r>
              <a:rPr lang="fr-FR" dirty="0">
                <a:hlinkClick r:id="rId2" action="ppaction://hlinksldjump"/>
              </a:rPr>
              <a:t>SOMMAIRE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09886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1584101" y="1932622"/>
            <a:ext cx="8757634" cy="4532572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378040" y="512768"/>
            <a:ext cx="9684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Ce que les schémas en barres permettent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67865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2"/>
          <a:stretch>
            <a:fillRect/>
          </a:stretch>
        </p:blipFill>
        <p:spPr>
          <a:xfrm>
            <a:off x="1944711" y="746976"/>
            <a:ext cx="8036416" cy="515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725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2"/>
          <a:stretch>
            <a:fillRect/>
          </a:stretch>
        </p:blipFill>
        <p:spPr>
          <a:xfrm>
            <a:off x="1661375" y="270457"/>
            <a:ext cx="8590208" cy="5911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988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2"/>
          <a:stretch>
            <a:fillRect/>
          </a:stretch>
        </p:blipFill>
        <p:spPr>
          <a:xfrm>
            <a:off x="1622737" y="493962"/>
            <a:ext cx="8718997" cy="5636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041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06141" y="195237"/>
            <a:ext cx="29920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Champ additif :  un schéma pour plusieurs problèmes 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8719" y="1044382"/>
            <a:ext cx="9696450" cy="497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1949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2"/>
          <a:stretch>
            <a:fillRect/>
          </a:stretch>
        </p:blipFill>
        <p:spPr>
          <a:xfrm>
            <a:off x="1493949" y="360607"/>
            <a:ext cx="9131121" cy="5872767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63638" y="721217"/>
            <a:ext cx="1429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Champ multiplicatif</a:t>
            </a:r>
          </a:p>
        </p:txBody>
      </p:sp>
    </p:spTree>
    <p:extLst>
      <p:ext uri="{BB962C8B-B14F-4D97-AF65-F5344CB8AC3E}">
        <p14:creationId xmlns:p14="http://schemas.microsoft.com/office/powerpoint/2010/main" val="8463385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2"/>
          <a:stretch>
            <a:fillRect/>
          </a:stretch>
        </p:blipFill>
        <p:spPr>
          <a:xfrm>
            <a:off x="1236372" y="270456"/>
            <a:ext cx="9620518" cy="606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03782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555</TotalTime>
  <Words>134</Words>
  <Application>Microsoft Office PowerPoint</Application>
  <PresentationFormat>Grand écran</PresentationFormat>
  <Paragraphs>18</Paragraphs>
  <Slides>29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Thème Office</vt:lpstr>
      <vt:lpstr>PRESENTATION DU MODELE EN BARRES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RECTORAT DE STRASBOURG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DU MODELE EN BARRES</dc:title>
  <dc:creator>jhemmerlin</dc:creator>
  <cp:lastModifiedBy>jhemmerlin1</cp:lastModifiedBy>
  <cp:revision>13</cp:revision>
  <dcterms:created xsi:type="dcterms:W3CDTF">2021-03-09T08:36:48Z</dcterms:created>
  <dcterms:modified xsi:type="dcterms:W3CDTF">2021-11-21T21:08:07Z</dcterms:modified>
</cp:coreProperties>
</file>